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1DC7E2-36FA-421E-AF35-E991EC3DBBD0}" type="datetimeFigureOut">
              <a:rPr lang="de-DE" smtClean="0"/>
              <a:pPr/>
              <a:t>11.07.2011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B78607-910A-41BA-85CC-35E52F74B5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Lg_xP5FKP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Diasexuelle Varietäten?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Männersprache - Frauensprache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Lexik - Vokabular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e-DE" dirty="0" smtClean="0"/>
              <a:t>„typisch weibliche“ Bereiche, wie Kochen, Kindererziehung, Mode</a:t>
            </a:r>
          </a:p>
          <a:p>
            <a:r>
              <a:rPr lang="de-DE" dirty="0" smtClean="0"/>
              <a:t>Differenziertes Farblexikon (</a:t>
            </a:r>
            <a:r>
              <a:rPr lang="de-DE" i="1" dirty="0" err="1" smtClean="0"/>
              <a:t>fuchsia</a:t>
            </a:r>
            <a:r>
              <a:rPr lang="de-DE" i="1" dirty="0" smtClean="0"/>
              <a:t>, mauve, beige…)</a:t>
            </a:r>
            <a:endParaRPr lang="de-DE" i="1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„typisch männliche“ Bereiche, Technik, Politik, Sport</a:t>
            </a:r>
          </a:p>
          <a:p>
            <a:r>
              <a:rPr lang="de-DE" dirty="0" smtClean="0"/>
              <a:t>Ableitung aus Militärvokabular und Sporttermini (</a:t>
            </a:r>
            <a:r>
              <a:rPr lang="de-DE" i="1" dirty="0" err="1" smtClean="0"/>
              <a:t>shoot</a:t>
            </a:r>
            <a:r>
              <a:rPr lang="de-DE" i="1" dirty="0" smtClean="0"/>
              <a:t> </a:t>
            </a:r>
            <a:r>
              <a:rPr lang="de-DE" dirty="0" smtClean="0"/>
              <a:t>statt </a:t>
            </a:r>
            <a:r>
              <a:rPr lang="de-DE" i="1" dirty="0" err="1" smtClean="0"/>
              <a:t>go</a:t>
            </a:r>
            <a:r>
              <a:rPr lang="de-DE" i="1" dirty="0" smtClean="0"/>
              <a:t> </a:t>
            </a:r>
            <a:r>
              <a:rPr lang="de-DE" i="1" dirty="0" err="1" smtClean="0"/>
              <a:t>ahead</a:t>
            </a:r>
            <a:r>
              <a:rPr lang="de-DE" i="1" dirty="0" smtClean="0"/>
              <a:t>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 smtClean="0"/>
              <a:t>speak</a:t>
            </a:r>
            <a:r>
              <a:rPr lang="de-DE" i="1" dirty="0" smtClean="0"/>
              <a:t>)</a:t>
            </a:r>
            <a:endParaRPr lang="de-DE" i="1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de-DE" dirty="0" smtClean="0"/>
              <a:t>Frauen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Männer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Lexik - Adjektive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women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“: </a:t>
            </a:r>
            <a:r>
              <a:rPr lang="de-DE" i="1" dirty="0" err="1" smtClean="0"/>
              <a:t>adorable</a:t>
            </a:r>
            <a:r>
              <a:rPr lang="de-DE" i="1" dirty="0" smtClean="0"/>
              <a:t>, </a:t>
            </a:r>
            <a:r>
              <a:rPr lang="de-DE" i="1" dirty="0" err="1" smtClean="0"/>
              <a:t>charming</a:t>
            </a:r>
            <a:r>
              <a:rPr lang="de-DE" i="1" dirty="0" smtClean="0"/>
              <a:t>, </a:t>
            </a:r>
            <a:r>
              <a:rPr lang="de-DE" i="1" dirty="0" err="1" smtClean="0"/>
              <a:t>sweet</a:t>
            </a:r>
            <a:r>
              <a:rPr lang="de-DE" i="1" dirty="0" smtClean="0"/>
              <a:t>, </a:t>
            </a:r>
            <a:r>
              <a:rPr lang="de-DE" i="1" dirty="0" err="1" smtClean="0"/>
              <a:t>lovely</a:t>
            </a:r>
            <a:r>
              <a:rPr lang="de-DE" i="1" dirty="0" smtClean="0"/>
              <a:t>, </a:t>
            </a:r>
            <a:r>
              <a:rPr lang="de-DE" i="1" dirty="0" err="1" smtClean="0"/>
              <a:t>divine</a:t>
            </a:r>
            <a:endParaRPr lang="de-DE" i="1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Neutral: </a:t>
            </a:r>
            <a:r>
              <a:rPr lang="de-DE" i="1" dirty="0" err="1" smtClean="0"/>
              <a:t>great</a:t>
            </a:r>
            <a:r>
              <a:rPr lang="de-DE" i="1" dirty="0" smtClean="0"/>
              <a:t>, </a:t>
            </a:r>
            <a:r>
              <a:rPr lang="de-DE" i="1" dirty="0" err="1" smtClean="0"/>
              <a:t>terrific</a:t>
            </a:r>
            <a:r>
              <a:rPr lang="de-DE" i="1" dirty="0" smtClean="0"/>
              <a:t>, cool, </a:t>
            </a:r>
            <a:r>
              <a:rPr lang="de-DE" i="1" dirty="0" err="1" smtClean="0"/>
              <a:t>neat</a:t>
            </a:r>
            <a:endParaRPr lang="de-DE" i="1" dirty="0" smtClean="0"/>
          </a:p>
          <a:p>
            <a:r>
              <a:rPr lang="de-DE" dirty="0" smtClean="0"/>
              <a:t>Betonen eher das Maskuline </a:t>
            </a:r>
            <a:r>
              <a:rPr lang="de-DE" i="1" dirty="0" err="1" smtClean="0"/>
              <a:t>bristly</a:t>
            </a:r>
            <a:r>
              <a:rPr lang="de-DE" i="1" dirty="0" smtClean="0"/>
              <a:t>, </a:t>
            </a:r>
            <a:r>
              <a:rPr lang="de-DE" i="1" dirty="0" err="1" smtClean="0"/>
              <a:t>leathery</a:t>
            </a:r>
            <a:r>
              <a:rPr lang="de-DE" i="1" dirty="0" smtClean="0"/>
              <a:t>, </a:t>
            </a:r>
            <a:r>
              <a:rPr lang="de-DE" i="1" dirty="0" err="1" smtClean="0"/>
              <a:t>lustly</a:t>
            </a:r>
            <a:endParaRPr lang="de-DE" i="1" dirty="0" smtClean="0"/>
          </a:p>
          <a:p>
            <a:r>
              <a:rPr lang="de-DE" dirty="0" smtClean="0"/>
              <a:t>Teilweise mit Verstärkung durch </a:t>
            </a:r>
            <a:r>
              <a:rPr lang="de-DE" dirty="0" err="1" smtClean="0"/>
              <a:t>Adverben</a:t>
            </a:r>
            <a:r>
              <a:rPr lang="de-DE" dirty="0" smtClean="0"/>
              <a:t> wie </a:t>
            </a:r>
            <a:r>
              <a:rPr lang="de-DE" i="1" dirty="0" err="1" smtClean="0"/>
              <a:t>damn</a:t>
            </a:r>
            <a:r>
              <a:rPr lang="de-DE" i="1" dirty="0" smtClean="0"/>
              <a:t>:</a:t>
            </a:r>
          </a:p>
          <a:p>
            <a:pPr>
              <a:buNone/>
            </a:pPr>
            <a:r>
              <a:rPr lang="de-DE" i="1" dirty="0" smtClean="0"/>
              <a:t>	</a:t>
            </a:r>
            <a:r>
              <a:rPr lang="de-DE" i="1" dirty="0" err="1" smtClean="0"/>
              <a:t>This</a:t>
            </a:r>
            <a:r>
              <a:rPr lang="de-DE" i="1" dirty="0" smtClean="0"/>
              <a:t> was a </a:t>
            </a:r>
            <a:r>
              <a:rPr lang="de-DE" i="1" dirty="0" err="1" smtClean="0"/>
              <a:t>damn</a:t>
            </a:r>
            <a:r>
              <a:rPr lang="de-DE" i="1" dirty="0" smtClean="0"/>
              <a:t> </a:t>
            </a:r>
            <a:r>
              <a:rPr lang="de-DE" i="1" dirty="0" err="1" smtClean="0"/>
              <a:t>good</a:t>
            </a:r>
            <a:r>
              <a:rPr lang="de-DE" i="1" dirty="0" smtClean="0"/>
              <a:t> </a:t>
            </a:r>
            <a:r>
              <a:rPr lang="de-DE" i="1" dirty="0" err="1" smtClean="0"/>
              <a:t>show</a:t>
            </a:r>
            <a:r>
              <a:rPr lang="de-DE" i="1" dirty="0" smtClean="0"/>
              <a:t>!</a:t>
            </a:r>
            <a:endParaRPr lang="de-DE" i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de-DE" dirty="0" smtClean="0"/>
              <a:t>Frauen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Männer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Lexik - Schimpfwörter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In westlichen Kulturen kein signifikanter Unterschied bei der Häufigkeit des Gebrauchs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Verwendung von Schimpfwörtern, die auf Promiskuität von Frauen anspielen, werden häufiger von Frauen gebraucht (39% der Frauen, 20% der Männer)</a:t>
            </a:r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Mündliche Kommunikation im sozialen Kontext</a:t>
            </a:r>
          </a:p>
          <a:p>
            <a:pPr>
              <a:buNone/>
            </a:pPr>
            <a:endParaRPr lang="de-DE" dirty="0" smtClean="0"/>
          </a:p>
          <a:p>
            <a:pPr marL="457200" indent="-457200">
              <a:buNone/>
            </a:pPr>
            <a:r>
              <a:rPr lang="de-DE" b="1" i="1" dirty="0" smtClean="0"/>
              <a:t>	Umfang sprachlicher Äußerungen</a:t>
            </a:r>
          </a:p>
          <a:p>
            <a:pPr marL="457200" indent="-457200">
              <a:buNone/>
            </a:pPr>
            <a:endParaRPr lang="de-DE" b="1" i="1" dirty="0" smtClean="0"/>
          </a:p>
          <a:p>
            <a:pPr marL="822960" lvl="1" indent="-457200"/>
            <a:r>
              <a:rPr lang="de-DE" dirty="0" smtClean="0"/>
              <a:t>Männer reden mehr als Frauen, wenn der Kontext formell ist, sachorientiert und öffentlich oder wenn mit verbalem Engagement ein Ziel erreicht werden kann (Situation kontrollieren, Status verbessern)</a:t>
            </a:r>
          </a:p>
          <a:p>
            <a:pPr marL="822960" lvl="1" indent="-457200"/>
            <a:r>
              <a:rPr lang="de-DE" dirty="0" smtClean="0"/>
              <a:t>Frauen tragen in intimen, informellen und persönlichen Kontexten mehr zur Konversation bei als Männer.</a:t>
            </a:r>
          </a:p>
          <a:p>
            <a:pPr marL="457200" indent="-457200">
              <a:buAutoNum type="arabicPeriod"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de-DE" b="1" i="1" dirty="0" smtClean="0"/>
              <a:t>	Turn-</a:t>
            </a:r>
            <a:r>
              <a:rPr lang="de-DE" b="1" i="1" dirty="0" err="1" smtClean="0"/>
              <a:t>taking</a:t>
            </a:r>
            <a:r>
              <a:rPr lang="de-DE" b="1" i="1" dirty="0" smtClean="0"/>
              <a:t> (Sprecherwechsel)</a:t>
            </a:r>
          </a:p>
          <a:p>
            <a:pPr marL="457200" indent="-457200">
              <a:buFont typeface="+mj-lt"/>
              <a:buAutoNum type="arabicPeriod" startAt="2"/>
            </a:pPr>
            <a:endParaRPr lang="de-DE" dirty="0" smtClean="0"/>
          </a:p>
          <a:p>
            <a:pPr marL="822960" lvl="1" indent="-457200"/>
            <a:r>
              <a:rPr lang="de-DE" dirty="0" smtClean="0"/>
              <a:t>Männer missachten häufiger die Regeln des turn-</a:t>
            </a:r>
            <a:r>
              <a:rPr lang="de-DE" dirty="0" err="1" smtClean="0"/>
              <a:t>taking</a:t>
            </a:r>
            <a:r>
              <a:rPr lang="de-DE" dirty="0" smtClean="0"/>
              <a:t>, sowohl in formellen als auch in informellen Kontexten.</a:t>
            </a:r>
          </a:p>
          <a:p>
            <a:pPr marL="822960" lvl="1" indent="-457200"/>
            <a:r>
              <a:rPr lang="de-DE" i="1" dirty="0" err="1" smtClean="0"/>
              <a:t>Overlaps</a:t>
            </a:r>
            <a:r>
              <a:rPr lang="de-DE" dirty="0" smtClean="0"/>
              <a:t> werden von Männern häufiger produziert</a:t>
            </a:r>
          </a:p>
          <a:p>
            <a:pPr marL="822960" lvl="1" indent="-457200"/>
            <a:r>
              <a:rPr lang="de-DE" dirty="0" smtClean="0"/>
              <a:t>Frauen verwenden eher unterstützende Kommentare.</a:t>
            </a:r>
          </a:p>
          <a:p>
            <a:pPr marL="822960" lvl="1" indent="-457200"/>
            <a:r>
              <a:rPr lang="de-DE" dirty="0" smtClean="0"/>
              <a:t>Werden Frauen unterbrochen, schweigen sie meist. Männer hingegen reden einfach weiter.</a:t>
            </a:r>
          </a:p>
          <a:p>
            <a:pPr marL="822960" lvl="1" indent="-457200"/>
            <a:r>
              <a:rPr lang="de-DE" i="1" dirty="0" smtClean="0"/>
              <a:t>Positive minimal </a:t>
            </a:r>
            <a:r>
              <a:rPr lang="de-DE" i="1" dirty="0" err="1" smtClean="0"/>
              <a:t>responses</a:t>
            </a:r>
            <a:r>
              <a:rPr lang="de-DE" i="1" dirty="0" smtClean="0"/>
              <a:t> </a:t>
            </a:r>
            <a:r>
              <a:rPr lang="de-DE" dirty="0" smtClean="0"/>
              <a:t>von Frauen häufiger verwendet </a:t>
            </a:r>
            <a:r>
              <a:rPr lang="de-DE" dirty="0" smtClean="0">
                <a:sym typeface="Wingdings" pitchFamily="2" charset="2"/>
              </a:rPr>
              <a:t> leisten somit mehr Gesprächsarbeit</a:t>
            </a:r>
            <a:endParaRPr lang="de-DE" dirty="0" smtClean="0"/>
          </a:p>
          <a:p>
            <a:pPr marL="822960" lvl="1" indent="-457200"/>
            <a:endParaRPr lang="de-DE" i="1" dirty="0" smtClean="0"/>
          </a:p>
          <a:p>
            <a:pPr marL="822960" lvl="1" indent="-457200"/>
            <a:endParaRPr lang="de-DE" dirty="0" smtClean="0"/>
          </a:p>
          <a:p>
            <a:pPr marL="822960" lvl="1" indent="-457200"/>
            <a:endParaRPr lang="de-DE" b="1" i="1" dirty="0" smtClean="0"/>
          </a:p>
          <a:p>
            <a:pPr marL="457200" indent="-457200">
              <a:buNone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diskurs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e-DE" b="1" i="1" dirty="0" smtClean="0"/>
              <a:t>	Affektive und referentielle Bedeutung von Konversationen 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in westlichen Sprachgemeinschaften; informeller, privater Kontext</a:t>
            </a:r>
          </a:p>
          <a:p>
            <a:pPr>
              <a:buNone/>
            </a:pPr>
            <a:endParaRPr lang="de-DE" dirty="0" smtClean="0"/>
          </a:p>
          <a:p>
            <a:pPr lvl="1"/>
            <a:r>
              <a:rPr lang="de-DE" dirty="0" smtClean="0"/>
              <a:t>Frauen: affektive Bedeutung </a:t>
            </a:r>
            <a:r>
              <a:rPr lang="de-DE" dirty="0" smtClean="0">
                <a:sym typeface="Wingdings" pitchFamily="2" charset="2"/>
              </a:rPr>
              <a:t> zwischenmenschliche Komponente der Interaktion (Gefühle, Einstellungen des Gesprächspartners)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Männer: referentielle Bedeutung  sachliche Aspekte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724942"/>
          </a:xfrm>
        </p:spPr>
        <p:txBody>
          <a:bodyPr/>
          <a:lstStyle/>
          <a:p>
            <a:r>
              <a:rPr lang="de-DE" dirty="0" smtClean="0"/>
              <a:t>Diskurs – informeller Kontext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de-DE" dirty="0" smtClean="0"/>
              <a:t>Beispiel für </a:t>
            </a:r>
            <a:r>
              <a:rPr lang="de-DE" dirty="0" err="1" smtClean="0"/>
              <a:t>Misskommunikation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i="1" dirty="0" smtClean="0"/>
              <a:t>Kontext: </a:t>
            </a:r>
            <a:r>
              <a:rPr lang="de-DE" dirty="0" err="1" smtClean="0"/>
              <a:t>Husband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wife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dinner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611560" y="2276872"/>
            <a:ext cx="7128792" cy="424847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ANNE: </a:t>
            </a:r>
            <a:r>
              <a:rPr lang="de-DE" dirty="0" err="1" smtClean="0">
                <a:solidFill>
                  <a:schemeClr val="tx1"/>
                </a:solidFill>
              </a:rPr>
              <a:t>That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meeting</a:t>
            </a:r>
            <a:r>
              <a:rPr lang="de-DE" dirty="0" smtClean="0">
                <a:solidFill>
                  <a:schemeClr val="tx1"/>
                </a:solidFill>
              </a:rPr>
              <a:t> I </a:t>
            </a:r>
            <a:r>
              <a:rPr lang="de-DE" dirty="0" err="1" smtClean="0">
                <a:solidFill>
                  <a:schemeClr val="tx1"/>
                </a:solidFill>
              </a:rPr>
              <a:t>had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go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today</a:t>
            </a:r>
            <a:r>
              <a:rPr lang="de-DE" dirty="0" smtClean="0">
                <a:solidFill>
                  <a:schemeClr val="tx1"/>
                </a:solidFill>
              </a:rPr>
              <a:t> was just </a:t>
            </a:r>
            <a:r>
              <a:rPr lang="de-DE" dirty="0" err="1" smtClean="0">
                <a:solidFill>
                  <a:schemeClr val="tx1"/>
                </a:solidFill>
              </a:rPr>
              <a:t>awful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BOB: </a:t>
            </a:r>
            <a:r>
              <a:rPr lang="de-DE" dirty="0" err="1" smtClean="0">
                <a:solidFill>
                  <a:schemeClr val="tx1"/>
                </a:solidFill>
              </a:rPr>
              <a:t>Where</a:t>
            </a:r>
            <a:r>
              <a:rPr lang="de-DE" dirty="0" smtClean="0">
                <a:solidFill>
                  <a:schemeClr val="tx1"/>
                </a:solidFill>
              </a:rPr>
              <a:t> was </a:t>
            </a:r>
            <a:r>
              <a:rPr lang="de-DE" dirty="0" err="1" smtClean="0">
                <a:solidFill>
                  <a:schemeClr val="tx1"/>
                </a:solidFill>
              </a:rPr>
              <a:t>it</a:t>
            </a:r>
            <a:r>
              <a:rPr lang="de-DE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ANNE: In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NLC </a:t>
            </a:r>
            <a:r>
              <a:rPr lang="de-DE" dirty="0" err="1" smtClean="0">
                <a:solidFill>
                  <a:schemeClr val="tx1"/>
                </a:solidFill>
              </a:rPr>
              <a:t>building</a:t>
            </a:r>
            <a:r>
              <a:rPr lang="de-DE" dirty="0" smtClean="0">
                <a:solidFill>
                  <a:schemeClr val="tx1"/>
                </a:solidFill>
              </a:rPr>
              <a:t>. People </a:t>
            </a:r>
            <a:r>
              <a:rPr lang="de-DE" dirty="0" err="1" smtClean="0">
                <a:solidFill>
                  <a:schemeClr val="tx1"/>
                </a:solidFill>
              </a:rPr>
              <a:t>were</a:t>
            </a:r>
            <a:r>
              <a:rPr lang="de-DE" dirty="0" smtClean="0">
                <a:solidFill>
                  <a:schemeClr val="tx1"/>
                </a:solidFill>
              </a:rPr>
              <a:t> just so aggressive.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BOB: Mm. Who was </a:t>
            </a:r>
            <a:r>
              <a:rPr lang="de-DE" dirty="0" err="1" smtClean="0">
                <a:solidFill>
                  <a:schemeClr val="tx1"/>
                </a:solidFill>
              </a:rPr>
              <a:t>there</a:t>
            </a:r>
            <a:r>
              <a:rPr lang="de-DE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ANNE: Oh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usual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representatives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all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government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departments</a:t>
            </a:r>
            <a:r>
              <a:rPr lang="de-DE" dirty="0" smtClean="0">
                <a:solidFill>
                  <a:schemeClr val="tx1"/>
                </a:solidFill>
              </a:rPr>
              <a:t>. I </a:t>
            </a:r>
            <a:r>
              <a:rPr lang="de-DE" dirty="0" err="1" smtClean="0">
                <a:solidFill>
                  <a:schemeClr val="tx1"/>
                </a:solidFill>
              </a:rPr>
              <a:t>felt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really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put</a:t>
            </a:r>
            <a:r>
              <a:rPr lang="de-DE" dirty="0" smtClean="0">
                <a:solidFill>
                  <a:schemeClr val="tx1"/>
                </a:solidFill>
              </a:rPr>
              <a:t> down </a:t>
            </a:r>
            <a:r>
              <a:rPr lang="de-DE" dirty="0" err="1" smtClean="0">
                <a:solidFill>
                  <a:schemeClr val="tx1"/>
                </a:solidFill>
              </a:rPr>
              <a:t>at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some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point</a:t>
            </a:r>
            <a:r>
              <a:rPr lang="de-DE" dirty="0" smtClean="0">
                <a:solidFill>
                  <a:schemeClr val="tx1"/>
                </a:solidFill>
              </a:rPr>
              <a:t>, </a:t>
            </a:r>
            <a:r>
              <a:rPr lang="de-DE" dirty="0" err="1" smtClean="0">
                <a:solidFill>
                  <a:schemeClr val="tx1"/>
                </a:solidFill>
              </a:rPr>
              <a:t>you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know</a:t>
            </a:r>
            <a:r>
              <a:rPr lang="de-DE" dirty="0" smtClean="0">
                <a:solidFill>
                  <a:schemeClr val="tx1"/>
                </a:solidFill>
              </a:rPr>
              <a:t>, just so </a:t>
            </a:r>
            <a:r>
              <a:rPr lang="de-DE" dirty="0" err="1" smtClean="0">
                <a:solidFill>
                  <a:schemeClr val="tx1"/>
                </a:solidFill>
              </a:rPr>
              <a:t>humiliated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BOB: </a:t>
            </a:r>
            <a:r>
              <a:rPr lang="de-DE" dirty="0" err="1" smtClean="0">
                <a:solidFill>
                  <a:schemeClr val="tx1"/>
                </a:solidFill>
              </a:rPr>
              <a:t>You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should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be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more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assertive</a:t>
            </a:r>
            <a:r>
              <a:rPr lang="de-DE" dirty="0" smtClean="0">
                <a:solidFill>
                  <a:schemeClr val="tx1"/>
                </a:solidFill>
              </a:rPr>
              <a:t>, </a:t>
            </a:r>
            <a:r>
              <a:rPr lang="de-DE" dirty="0" err="1" smtClean="0">
                <a:solidFill>
                  <a:schemeClr val="tx1"/>
                </a:solidFill>
              </a:rPr>
              <a:t>dear</a:t>
            </a:r>
            <a:r>
              <a:rPr lang="de-DE" dirty="0" smtClean="0">
                <a:solidFill>
                  <a:schemeClr val="tx1"/>
                </a:solidFill>
              </a:rPr>
              <a:t>. </a:t>
            </a:r>
            <a:r>
              <a:rPr lang="de-DE" dirty="0" err="1" smtClean="0">
                <a:solidFill>
                  <a:schemeClr val="tx1"/>
                </a:solidFill>
              </a:rPr>
              <a:t>Don‘t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let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people</a:t>
            </a:r>
            <a:r>
              <a:rPr lang="de-DE" dirty="0" smtClean="0">
                <a:solidFill>
                  <a:schemeClr val="tx1"/>
                </a:solidFill>
              </a:rPr>
              <a:t> trample all </a:t>
            </a:r>
            <a:r>
              <a:rPr lang="de-DE" dirty="0" err="1" smtClean="0">
                <a:solidFill>
                  <a:schemeClr val="tx1"/>
                </a:solidFill>
              </a:rPr>
              <a:t>over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you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ignore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what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you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say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de-DE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Diskurs – informeller Kontext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23528" y="2362200"/>
            <a:ext cx="3816424" cy="3886200"/>
          </a:xfrm>
        </p:spPr>
        <p:txBody>
          <a:bodyPr/>
          <a:lstStyle/>
          <a:p>
            <a:r>
              <a:rPr lang="de-DE" dirty="0" smtClean="0"/>
              <a:t>erwartet: Verständnis, Solidaritätsbekundung, Selbstoffenbarung des Gesprächspartners</a:t>
            </a:r>
          </a:p>
          <a:p>
            <a:r>
              <a:rPr lang="de-DE" dirty="0" smtClean="0"/>
              <a:t>nicht erwartet: Problemlösungen, diese werden oft auch nicht gegeben, wenn Problem geschildert wird</a:t>
            </a:r>
            <a:r>
              <a:rPr lang="de-DE" b="1" dirty="0" smtClean="0"/>
              <a:t> 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4283968" y="2362200"/>
            <a:ext cx="4176464" cy="3886200"/>
          </a:xfrm>
        </p:spPr>
        <p:txBody>
          <a:bodyPr/>
          <a:lstStyle/>
          <a:p>
            <a:r>
              <a:rPr lang="de-DE" dirty="0" smtClean="0"/>
              <a:t>Information, Expertenrat, Problemlösungen liefern</a:t>
            </a:r>
          </a:p>
          <a:p>
            <a:r>
              <a:rPr lang="de-DE" dirty="0" smtClean="0"/>
              <a:t>Erklären häufiger Frauen Dinge, als umgekehrt</a:t>
            </a:r>
          </a:p>
          <a:p>
            <a:r>
              <a:rPr lang="de-DE" dirty="0" smtClean="0"/>
              <a:t>Erklärungen von Frauen stehen sie oft unwillig und ungeduldig gegenüber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de-DE" dirty="0" smtClean="0"/>
              <a:t>Frauen	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Männer</a:t>
            </a:r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Diskurs - Kommunikationsziele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Kommunikation hat eher </a:t>
            </a:r>
            <a:r>
              <a:rPr lang="de-DE" dirty="0" err="1" smtClean="0"/>
              <a:t>phatische</a:t>
            </a:r>
            <a:r>
              <a:rPr lang="de-DE" dirty="0" smtClean="0"/>
              <a:t> Funktion</a:t>
            </a:r>
          </a:p>
          <a:p>
            <a:r>
              <a:rPr lang="de-DE" dirty="0" smtClean="0"/>
              <a:t>Aufbau von Solidarität zum Gesprächspartner</a:t>
            </a:r>
          </a:p>
          <a:p>
            <a:r>
              <a:rPr lang="de-DE" dirty="0" smtClean="0"/>
              <a:t>Persönlicher, </a:t>
            </a:r>
            <a:r>
              <a:rPr lang="de-DE" dirty="0" err="1" smtClean="0"/>
              <a:t>affiliativer</a:t>
            </a:r>
            <a:r>
              <a:rPr lang="de-DE" dirty="0" smtClean="0"/>
              <a:t>, sensibler, emotionaler und kooperativer als Männer</a:t>
            </a:r>
          </a:p>
          <a:p>
            <a:r>
              <a:rPr lang="de-DE" dirty="0" smtClean="0"/>
              <a:t>Passen sich ihrem Gegenüber eher an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Informative Funktion der Kommunikation</a:t>
            </a:r>
          </a:p>
          <a:p>
            <a:r>
              <a:rPr lang="de-DE" dirty="0" smtClean="0"/>
              <a:t>Direkt und spezifisch</a:t>
            </a:r>
          </a:p>
          <a:p>
            <a:r>
              <a:rPr lang="de-DE" dirty="0" smtClean="0"/>
              <a:t>Geringere emotionale Intensität</a:t>
            </a:r>
          </a:p>
          <a:p>
            <a:r>
              <a:rPr lang="de-DE" dirty="0" smtClean="0"/>
              <a:t>Eher faktenorientiert</a:t>
            </a:r>
          </a:p>
          <a:p>
            <a:r>
              <a:rPr lang="de-DE" dirty="0" smtClean="0"/>
              <a:t>Aggressiver</a:t>
            </a:r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de-DE" dirty="0" smtClean="0"/>
              <a:t>Frauen	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Männer</a:t>
            </a:r>
            <a:endParaRPr lang="de-D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Diskurs - Bewertung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Typisch weiblicher Sprachgebrauch in formellen Kontexten als negativ bewertet (berufliche Positionen wie Manager, Richter überwiegend mit Männern besetzt)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	 führt zu geschlechtsbezogenen Erwartungen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	 männlicher Sprachstil steht für Autorität und andere Qualitäten, die in Führungspositionen erwartet werden</a:t>
            </a:r>
          </a:p>
          <a:p>
            <a:r>
              <a:rPr lang="de-DE" i="1" dirty="0" smtClean="0">
                <a:sym typeface="Wingdings" pitchFamily="2" charset="2"/>
              </a:rPr>
              <a:t>double </a:t>
            </a:r>
            <a:r>
              <a:rPr lang="de-DE" i="1" dirty="0" err="1" smtClean="0">
                <a:sym typeface="Wingdings" pitchFamily="2" charset="2"/>
              </a:rPr>
              <a:t>standard</a:t>
            </a:r>
            <a:r>
              <a:rPr lang="de-DE" i="1" dirty="0" smtClean="0">
                <a:sym typeface="Wingdings" pitchFamily="2" charset="2"/>
              </a:rPr>
              <a:t>: </a:t>
            </a:r>
            <a:r>
              <a:rPr lang="de-DE" dirty="0" smtClean="0">
                <a:sym typeface="Wingdings" pitchFamily="2" charset="2"/>
              </a:rPr>
              <a:t>männlicher Sprachgebrauch aus dem Mund einer Frau kann sehr negativ wirken und umgekehrt</a:t>
            </a:r>
            <a:endParaRPr lang="de-DE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Diasexuelle </a:t>
            </a:r>
            <a:r>
              <a:rPr lang="de-DE" dirty="0" err="1" smtClean="0"/>
              <a:t>varietäten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Männer sind... und Frauen auch...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err="1" smtClean="0"/>
              <a:t>Wawra</a:t>
            </a:r>
            <a:r>
              <a:rPr lang="de-DE" dirty="0" smtClean="0"/>
              <a:t>, Daniel (2004): </a:t>
            </a:r>
            <a:r>
              <a:rPr lang="de-DE" dirty="0" smtClean="0"/>
              <a:t>Männer und Frauen im Job-Interview: eine evolutionspsychologische Studie zu ihrem Sprachgebrauch im </a:t>
            </a:r>
            <a:r>
              <a:rPr lang="de-DE" dirty="0" smtClean="0"/>
              <a:t>Englischen, Münster: LIT Verlag.</a:t>
            </a:r>
          </a:p>
          <a:p>
            <a:r>
              <a:rPr lang="de-DE" dirty="0" smtClean="0"/>
              <a:t>Grein, Marion (2007): </a:t>
            </a:r>
            <a:r>
              <a:rPr lang="de-DE" dirty="0" smtClean="0"/>
              <a:t>Kommunikative Grammatik im Sprachvergleich: Die Sprechaktsequenz Direktiv und Ablehnung im Deutschen und </a:t>
            </a:r>
            <a:r>
              <a:rPr lang="de-DE" dirty="0" smtClean="0"/>
              <a:t>Japanischen, Tübingen: Niemeyer.</a:t>
            </a:r>
          </a:p>
          <a:p>
            <a:r>
              <a:rPr lang="de-DE" dirty="0" smtClean="0"/>
              <a:t>Brenner, Julia (2008): </a:t>
            </a:r>
            <a:r>
              <a:rPr lang="de-DE" dirty="0" smtClean="0"/>
              <a:t>Männersprache/ Frauensprache: Geschlechtsspezifische </a:t>
            </a:r>
            <a:r>
              <a:rPr lang="de-DE" dirty="0" smtClean="0"/>
              <a:t>Kommunikation, München: GRIN</a:t>
            </a:r>
          </a:p>
          <a:p>
            <a:r>
              <a:rPr lang="de-DE" dirty="0" err="1" smtClean="0"/>
              <a:t>Lakoff</a:t>
            </a:r>
            <a:r>
              <a:rPr lang="de-DE" dirty="0" smtClean="0"/>
              <a:t>, George (1987): Women, </a:t>
            </a:r>
            <a:r>
              <a:rPr lang="de-DE" dirty="0" err="1" smtClean="0"/>
              <a:t>f</a:t>
            </a:r>
            <a:r>
              <a:rPr lang="de-DE" dirty="0" err="1" smtClean="0"/>
              <a:t>ire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dangerous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, Chicago: University Press.</a:t>
            </a:r>
          </a:p>
          <a:p>
            <a:r>
              <a:rPr lang="de-DE" dirty="0" err="1" smtClean="0"/>
              <a:t>Buss</a:t>
            </a:r>
            <a:r>
              <a:rPr lang="de-DE" dirty="0" smtClean="0"/>
              <a:t>, David: </a:t>
            </a:r>
            <a:r>
              <a:rPr lang="de-DE" dirty="0" smtClean="0"/>
              <a:t>Evolutionäre </a:t>
            </a:r>
            <a:r>
              <a:rPr lang="de-DE" dirty="0" smtClean="0"/>
              <a:t>Psychologie (2004) (orig. </a:t>
            </a:r>
            <a:r>
              <a:rPr lang="de-DE" dirty="0" err="1" smtClean="0"/>
              <a:t>Evolutionary</a:t>
            </a:r>
            <a:r>
              <a:rPr lang="de-DE" dirty="0" smtClean="0"/>
              <a:t> </a:t>
            </a:r>
            <a:r>
              <a:rPr lang="de-DE" dirty="0" err="1" smtClean="0"/>
              <a:t>Psychology</a:t>
            </a:r>
            <a:r>
              <a:rPr lang="de-DE" dirty="0" smtClean="0"/>
              <a:t>), München: Pearson Studium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Evolutionäry</a:t>
            </a:r>
            <a:r>
              <a:rPr lang="de-DE" smtClean="0"/>
              <a:t> Psychologie“, http</a:t>
            </a:r>
            <a:r>
              <a:rPr lang="de-DE" smtClean="0"/>
              <a:t>://</a:t>
            </a:r>
            <a:r>
              <a:rPr lang="de-DE" smtClean="0"/>
              <a:t>de.wikipedia.org/wiki/Evolution%C3%A4re_Psychologie (05.07.2011)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Geschlechtertheorien - Stereotypen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Unterschiede zwischen Mann und Frau – eine generelle Kontroverse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Sozial konstruiertes Rollenverständnis der Geschlechter vs. angeborene Verhaltensweisen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Evolutionspsychologische Theorien zu Partnerwahl und räumlicher Vorstellung </a:t>
            </a:r>
          </a:p>
          <a:p>
            <a:endParaRPr lang="de-DE" dirty="0" smtClean="0"/>
          </a:p>
          <a:p>
            <a:r>
              <a:rPr lang="de-DE" dirty="0" smtClean="0"/>
              <a:t>Soziobiologie: „Gen-Kultur-Koevolution“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Theoretische Ansätze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Geschlechtsspezifischer vs. geschlechtstypischer Sprachgebrauch</a:t>
            </a:r>
          </a:p>
          <a:p>
            <a:r>
              <a:rPr lang="de-DE" dirty="0" smtClean="0"/>
              <a:t>Geschlechtsspezifisch: </a:t>
            </a:r>
          </a:p>
          <a:p>
            <a:pPr lvl="1"/>
            <a:r>
              <a:rPr lang="de-DE" dirty="0" smtClean="0"/>
              <a:t>Je </a:t>
            </a:r>
            <a:r>
              <a:rPr lang="de-DE" dirty="0" err="1" smtClean="0"/>
              <a:t>suis</a:t>
            </a:r>
            <a:r>
              <a:rPr lang="de-DE" dirty="0" smtClean="0"/>
              <a:t> </a:t>
            </a:r>
            <a:r>
              <a:rPr lang="de-DE" dirty="0" err="1" smtClean="0"/>
              <a:t>beau</a:t>
            </a:r>
            <a:r>
              <a:rPr lang="de-DE" dirty="0" smtClean="0"/>
              <a:t>. </a:t>
            </a:r>
          </a:p>
          <a:p>
            <a:pPr lvl="1"/>
            <a:r>
              <a:rPr lang="de-DE" dirty="0" smtClean="0"/>
              <a:t>Je </a:t>
            </a:r>
            <a:r>
              <a:rPr lang="de-DE" dirty="0" err="1" smtClean="0"/>
              <a:t>suis</a:t>
            </a:r>
            <a:r>
              <a:rPr lang="de-DE" dirty="0" smtClean="0"/>
              <a:t> belle. </a:t>
            </a:r>
          </a:p>
          <a:p>
            <a:pPr lvl="1"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Resultiert aus geschlechtsspezifischen Gebrauchsregeln für bestimmte sprachliche Formen.</a:t>
            </a:r>
          </a:p>
          <a:p>
            <a:pPr lvl="1">
              <a:buFont typeface="Wingdings"/>
              <a:buChar char="à"/>
            </a:pPr>
            <a:endParaRPr lang="de-DE" dirty="0" smtClean="0">
              <a:sym typeface="Wingdings" pitchFamily="2" charset="2"/>
            </a:endParaRP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	Tabuwörter können in manchen Gesellschaft zu unterschiedlichem Sprachgebrauch von Frauen und Männer führen.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Theoretische Ansätze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Bsp.: Mongolei</a:t>
            </a:r>
          </a:p>
          <a:p>
            <a:pPr lvl="1">
              <a:buNone/>
            </a:pPr>
            <a:endParaRPr lang="de-DE" dirty="0" smtClean="0"/>
          </a:p>
          <a:p>
            <a:pPr lvl="1">
              <a:buNone/>
            </a:pPr>
            <a:r>
              <a:rPr lang="de-DE" dirty="0" smtClean="0"/>
              <a:t>	Frauen dürfen den Namen des Ehegatten sowie Worte, die ähnlich klingen, nicht aussprechen. Stattdessen müssen sie Synonyme verwenden.</a:t>
            </a:r>
          </a:p>
          <a:p>
            <a:pPr lvl="1">
              <a:buNone/>
            </a:pPr>
            <a:endParaRPr lang="de-DE" dirty="0" smtClean="0"/>
          </a:p>
          <a:p>
            <a:r>
              <a:rPr lang="de-DE" dirty="0" smtClean="0"/>
              <a:t>Es gibt keine sprachlichen Elemente, die ausschließlich von Männern oder Frauen verwendet werden.</a:t>
            </a:r>
          </a:p>
          <a:p>
            <a:r>
              <a:rPr lang="de-DE" dirty="0" smtClean="0"/>
              <a:t>Beobachtungen, dass ein bestimmter Sprachgebrauch bei einem Geschlecht häufiger auftritt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b="1" dirty="0" smtClean="0">
                <a:sym typeface="Wingdings" pitchFamily="2" charset="2"/>
              </a:rPr>
              <a:t>geschlechtsspezifisch</a:t>
            </a: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Genderlekt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Habitueller Soziolekt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Unterschiede in Phonetik, Lexik, Syntax, Pragmatik, unterschiedliche Gesprächsstile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3 Hypothesen:</a:t>
            </a:r>
          </a:p>
          <a:p>
            <a:pPr lvl="1"/>
            <a:r>
              <a:rPr lang="de-DE" dirty="0" smtClean="0"/>
              <a:t>Defizithypothese </a:t>
            </a:r>
          </a:p>
          <a:p>
            <a:pPr lvl="1"/>
            <a:r>
              <a:rPr lang="de-DE" dirty="0" smtClean="0"/>
              <a:t>Differenzhypothese</a:t>
            </a:r>
          </a:p>
          <a:p>
            <a:pPr lvl="1"/>
            <a:r>
              <a:rPr lang="de-DE" dirty="0" smtClean="0"/>
              <a:t>Code-</a:t>
            </a:r>
            <a:r>
              <a:rPr lang="de-DE" dirty="0" err="1" smtClean="0"/>
              <a:t>switching</a:t>
            </a:r>
            <a:r>
              <a:rPr lang="de-DE" dirty="0" smtClean="0"/>
              <a:t>-Hypothese</a:t>
            </a:r>
          </a:p>
          <a:p>
            <a:pPr>
              <a:buNone/>
            </a:pPr>
            <a:endParaRPr lang="de-DE" dirty="0" smtClean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Phonetik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Studien von städtischen Dialekten in Großbritannien und den USA</a:t>
            </a:r>
          </a:p>
          <a:p>
            <a:r>
              <a:rPr lang="de-DE" dirty="0" smtClean="0"/>
              <a:t>Unterschiedliche Aussprache bestimmter Laute</a:t>
            </a:r>
          </a:p>
          <a:p>
            <a:r>
              <a:rPr lang="de-DE" dirty="0" smtClean="0"/>
              <a:t>Frauen aller sozialen Klassen der schwarzen Bevölkerung von Detroit realisieren das </a:t>
            </a:r>
            <a:r>
              <a:rPr lang="de-DE" i="1" dirty="0" smtClean="0"/>
              <a:t>non-</a:t>
            </a:r>
            <a:r>
              <a:rPr lang="de-DE" i="1" dirty="0" err="1" smtClean="0"/>
              <a:t>prevocalic</a:t>
            </a:r>
            <a:r>
              <a:rPr lang="de-DE" i="1" dirty="0" smtClean="0"/>
              <a:t> /r/ </a:t>
            </a:r>
            <a:r>
              <a:rPr lang="de-DE" dirty="0" smtClean="0"/>
              <a:t>z. B. in</a:t>
            </a:r>
            <a:r>
              <a:rPr lang="de-DE" i="1" dirty="0" smtClean="0"/>
              <a:t> </a:t>
            </a:r>
            <a:r>
              <a:rPr lang="de-DE" i="1" dirty="0" err="1" smtClean="0"/>
              <a:t>car</a:t>
            </a:r>
            <a:r>
              <a:rPr lang="de-DE" i="1" dirty="0" smtClean="0"/>
              <a:t> </a:t>
            </a:r>
            <a:r>
              <a:rPr lang="de-DE" dirty="0" smtClean="0"/>
              <a:t>häufiger als Männer</a:t>
            </a:r>
          </a:p>
          <a:p>
            <a:r>
              <a:rPr lang="de-DE" dirty="0" smtClean="0"/>
              <a:t>Sorgfältigere Aussprache von Konsonantenclustern wie z.B. in</a:t>
            </a:r>
            <a:r>
              <a:rPr lang="de-DE" i="1" dirty="0" smtClean="0"/>
              <a:t> </a:t>
            </a:r>
            <a:r>
              <a:rPr lang="de-DE" i="1" dirty="0" err="1" smtClean="0"/>
              <a:t>lists</a:t>
            </a:r>
            <a:r>
              <a:rPr lang="de-DE" i="1" dirty="0" smtClean="0"/>
              <a:t> </a:t>
            </a:r>
            <a:r>
              <a:rPr lang="de-DE" dirty="0" smtClean="0"/>
              <a:t>oder </a:t>
            </a:r>
            <a:r>
              <a:rPr lang="de-DE" i="1" dirty="0" err="1" smtClean="0"/>
              <a:t>disks</a:t>
            </a:r>
            <a:endParaRPr lang="de-DE" i="1" dirty="0" smtClean="0"/>
          </a:p>
          <a:p>
            <a:r>
              <a:rPr lang="de-DE" dirty="0" smtClean="0"/>
              <a:t>Suffixe wie </a:t>
            </a:r>
            <a:r>
              <a:rPr lang="de-DE" i="1" dirty="0" smtClean="0"/>
              <a:t>–</a:t>
            </a:r>
            <a:r>
              <a:rPr lang="de-DE" i="1" dirty="0" err="1" smtClean="0"/>
              <a:t>ing</a:t>
            </a:r>
            <a:r>
              <a:rPr lang="de-DE" i="1" dirty="0" smtClean="0"/>
              <a:t> </a:t>
            </a:r>
            <a:r>
              <a:rPr lang="de-DE" dirty="0" smtClean="0"/>
              <a:t>werden deutlicher artikuliert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b="1" dirty="0" smtClean="0"/>
              <a:t>Fragen:</a:t>
            </a:r>
          </a:p>
          <a:p>
            <a:pPr lvl="1"/>
            <a:r>
              <a:rPr lang="de-DE" dirty="0" smtClean="0"/>
              <a:t>Frauen stellen tendenziell mehr Fragen</a:t>
            </a:r>
          </a:p>
          <a:p>
            <a:pPr lvl="1"/>
            <a:r>
              <a:rPr lang="de-DE" dirty="0" smtClean="0"/>
              <a:t>Unterschiedliche Funktion: bei Männern, um Informationen zu bekommen, Frauen stellen häufiger rhetorische Fragen, auf die sie keine direkt Antwort erwarten, z.B. </a:t>
            </a:r>
            <a:r>
              <a:rPr lang="de-DE" i="1" dirty="0" err="1" smtClean="0"/>
              <a:t>What</a:t>
            </a:r>
            <a:r>
              <a:rPr lang="de-DE" i="1" dirty="0" smtClean="0"/>
              <a:t> on </a:t>
            </a:r>
            <a:r>
              <a:rPr lang="de-DE" i="1" dirty="0" err="1" smtClean="0"/>
              <a:t>earth</a:t>
            </a:r>
            <a:r>
              <a:rPr lang="de-DE" i="1" dirty="0" smtClean="0"/>
              <a:t> am I </a:t>
            </a:r>
            <a:r>
              <a:rPr lang="de-DE" i="1" dirty="0" err="1" smtClean="0"/>
              <a:t>going</a:t>
            </a:r>
            <a:r>
              <a:rPr lang="de-DE" i="1" dirty="0" smtClean="0"/>
              <a:t> </a:t>
            </a:r>
            <a:r>
              <a:rPr lang="de-DE" i="1" dirty="0" err="1" smtClean="0"/>
              <a:t>to</a:t>
            </a:r>
            <a:r>
              <a:rPr lang="de-DE" i="1" dirty="0" smtClean="0"/>
              <a:t> do </a:t>
            </a:r>
            <a:r>
              <a:rPr lang="de-DE" i="1" dirty="0" err="1" smtClean="0"/>
              <a:t>about</a:t>
            </a:r>
            <a:r>
              <a:rPr lang="de-DE" i="1" dirty="0" smtClean="0"/>
              <a:t> David?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 Sprecherin erwartet keinen Rat, sondern 	vielmehr, dass der Adressat sich solidarisch zeigt 	und an ihrem Ärger teilnimmt.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Frauen benutzen häufiger </a:t>
            </a:r>
            <a:r>
              <a:rPr lang="de-DE" dirty="0" err="1" smtClean="0">
                <a:sym typeface="Wingdings" pitchFamily="2" charset="2"/>
              </a:rPr>
              <a:t>adressatenorientierte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question</a:t>
            </a:r>
            <a:r>
              <a:rPr lang="de-DE" dirty="0" smtClean="0">
                <a:sym typeface="Wingdings" pitchFamily="2" charset="2"/>
              </a:rPr>
              <a:t> tags </a:t>
            </a:r>
            <a:r>
              <a:rPr lang="de-DE" i="1" dirty="0" err="1" smtClean="0">
                <a:sym typeface="Wingdings" pitchFamily="2" charset="2"/>
              </a:rPr>
              <a:t>You</a:t>
            </a:r>
            <a:r>
              <a:rPr lang="de-DE" i="1" dirty="0" smtClean="0">
                <a:sym typeface="Wingdings" pitchFamily="2" charset="2"/>
              </a:rPr>
              <a:t> </a:t>
            </a:r>
            <a:r>
              <a:rPr lang="de-DE" i="1" dirty="0" err="1" smtClean="0">
                <a:sym typeface="Wingdings" pitchFamily="2" charset="2"/>
              </a:rPr>
              <a:t>have</a:t>
            </a:r>
            <a:r>
              <a:rPr lang="de-DE" i="1" dirty="0" smtClean="0">
                <a:sym typeface="Wingdings" pitchFamily="2" charset="2"/>
              </a:rPr>
              <a:t> a </a:t>
            </a:r>
            <a:r>
              <a:rPr lang="de-DE" i="1" dirty="0" err="1" smtClean="0">
                <a:sym typeface="Wingdings" pitchFamily="2" charset="2"/>
              </a:rPr>
              <a:t>new</a:t>
            </a:r>
            <a:r>
              <a:rPr lang="de-DE" i="1" dirty="0" smtClean="0">
                <a:sym typeface="Wingdings" pitchFamily="2" charset="2"/>
              </a:rPr>
              <a:t> </a:t>
            </a:r>
            <a:r>
              <a:rPr lang="de-DE" i="1" dirty="0" err="1" smtClean="0">
                <a:sym typeface="Wingdings" pitchFamily="2" charset="2"/>
              </a:rPr>
              <a:t>job</a:t>
            </a:r>
            <a:r>
              <a:rPr lang="de-DE" i="1" dirty="0" smtClean="0">
                <a:sym typeface="Wingdings" pitchFamily="2" charset="2"/>
              </a:rPr>
              <a:t>, Tom, </a:t>
            </a:r>
            <a:r>
              <a:rPr lang="de-DE" i="1" dirty="0" err="1" smtClean="0">
                <a:sym typeface="Wingdings" pitchFamily="2" charset="2"/>
              </a:rPr>
              <a:t>haven‘t</a:t>
            </a:r>
            <a:r>
              <a:rPr lang="de-DE" i="1" dirty="0" smtClean="0">
                <a:sym typeface="Wingdings" pitchFamily="2" charset="2"/>
              </a:rPr>
              <a:t> </a:t>
            </a:r>
            <a:r>
              <a:rPr lang="de-DE" i="1" dirty="0" err="1" smtClean="0">
                <a:sym typeface="Wingdings" pitchFamily="2" charset="2"/>
              </a:rPr>
              <a:t>you</a:t>
            </a:r>
            <a:r>
              <a:rPr lang="de-DE" i="1" dirty="0" smtClean="0">
                <a:sym typeface="Wingdings" pitchFamily="2" charset="2"/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Lexik – unterschiedliche Gesprächsthemen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e-DE" dirty="0" smtClean="0"/>
              <a:t>Zwischenmenschliche Beziehungen, Gefühle, Familie</a:t>
            </a:r>
          </a:p>
          <a:p>
            <a:r>
              <a:rPr lang="de-DE" dirty="0" smtClean="0"/>
              <a:t>Eher personenorientierte Themen</a:t>
            </a:r>
          </a:p>
          <a:p>
            <a:r>
              <a:rPr lang="de-DE" dirty="0" smtClean="0"/>
              <a:t>Offenbarungen gegenüber dem Gesprächspartner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Maschinen, Autos, Politik, Sport, Wirtschaft</a:t>
            </a:r>
          </a:p>
          <a:p>
            <a:r>
              <a:rPr lang="de-DE" dirty="0" smtClean="0">
                <a:sym typeface="Wingdings" pitchFamily="2" charset="2"/>
              </a:rPr>
              <a:t>Eher öffentliche, unpersönliche, sachliche Themen</a:t>
            </a:r>
          </a:p>
          <a:p>
            <a:r>
              <a:rPr lang="de-DE" dirty="0" smtClean="0"/>
              <a:t>Offenbarungen über eigene Person wird vermieden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de-DE" dirty="0" smtClean="0"/>
              <a:t>Frauen		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Männer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731</Words>
  <Application>Microsoft Office PowerPoint</Application>
  <PresentationFormat>Bildschirmpräsentation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Nereus</vt:lpstr>
      <vt:lpstr>Diasexuelle Varietäten?</vt:lpstr>
      <vt:lpstr>Diasexuelle varietäten?</vt:lpstr>
      <vt:lpstr>Geschlechtertheorien - Stereotypen</vt:lpstr>
      <vt:lpstr>Theoretische Ansätze</vt:lpstr>
      <vt:lpstr>Theoretische Ansätze</vt:lpstr>
      <vt:lpstr>Genderlekt</vt:lpstr>
      <vt:lpstr>Phonetik</vt:lpstr>
      <vt:lpstr>Syntax</vt:lpstr>
      <vt:lpstr>Lexik – unterschiedliche Gesprächsthemen</vt:lpstr>
      <vt:lpstr>Lexik - Vokabular</vt:lpstr>
      <vt:lpstr>Lexik - Adjektive</vt:lpstr>
      <vt:lpstr>Lexik - Schimpfwörter</vt:lpstr>
      <vt:lpstr>Diskurs</vt:lpstr>
      <vt:lpstr>Diskurs</vt:lpstr>
      <vt:lpstr> diskurs</vt:lpstr>
      <vt:lpstr>Diskurs – informeller Kontext</vt:lpstr>
      <vt:lpstr>Diskurs – informeller Kontext</vt:lpstr>
      <vt:lpstr>Diskurs - Kommunikationsziele</vt:lpstr>
      <vt:lpstr>Diskurs - Bewertung</vt:lpstr>
      <vt:lpstr>Quellen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Diasexuelle Varietäten?</dc:title>
  <dc:creator>Jana</dc:creator>
  <cp:lastModifiedBy>Jana</cp:lastModifiedBy>
  <cp:revision>56</cp:revision>
  <dcterms:created xsi:type="dcterms:W3CDTF">2011-07-05T10:12:57Z</dcterms:created>
  <dcterms:modified xsi:type="dcterms:W3CDTF">2011-07-11T14:55:19Z</dcterms:modified>
</cp:coreProperties>
</file>